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81" r:id="rId5"/>
  </p:sldIdLst>
  <p:sldSz cx="18288000" cy="10287000"/>
  <p:notesSz cx="6858000" cy="9144000"/>
  <p:embeddedFontLst>
    <p:embeddedFont>
      <p:font typeface="Poppins" panose="00000500000000000000" pitchFamily="2" charset="-70"/>
      <p:regular r:id="rId6"/>
      <p:bold r:id="rId7"/>
      <p:italic r:id="rId8"/>
      <p:boldItalic r:id="rId9"/>
    </p:embeddedFont>
    <p:embeddedFont>
      <p:font typeface="Poppins Bold" panose="00000800000000000000" charset="-70"/>
      <p:regular r:id="rId10"/>
    </p:embeddedFont>
    <p:embeddedFont>
      <p:font typeface="Verdana Pro Bold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9B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5A495D-8DBC-4AFF-B4F6-F8F80FF80559}" v="3" dt="2025-12-05T05:52:24.7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vgeņijs Hristaforovs" userId="53817386-295b-4914-a0fe-55ff0b622aba" providerId="ADAL" clId="{835A495D-8DBC-4AFF-B4F6-F8F80FF80559}"/>
    <pc:docChg chg="undo custSel modSld">
      <pc:chgData name="Jevgeņijs Hristaforovs" userId="53817386-295b-4914-a0fe-55ff0b622aba" providerId="ADAL" clId="{835A495D-8DBC-4AFF-B4F6-F8F80FF80559}" dt="2025-12-05T05:53:16.002" v="255" actId="1076"/>
      <pc:docMkLst>
        <pc:docMk/>
      </pc:docMkLst>
      <pc:sldChg chg="addSp delSp modSp mod">
        <pc:chgData name="Jevgeņijs Hristaforovs" userId="53817386-295b-4914-a0fe-55ff0b622aba" providerId="ADAL" clId="{835A495D-8DBC-4AFF-B4F6-F8F80FF80559}" dt="2025-12-05T05:49:28.875" v="31" actId="20577"/>
        <pc:sldMkLst>
          <pc:docMk/>
          <pc:sldMk cId="0" sldId="259"/>
        </pc:sldMkLst>
        <pc:spChg chg="del topLvl">
          <ac:chgData name="Jevgeņijs Hristaforovs" userId="53817386-295b-4914-a0fe-55ff0b622aba" providerId="ADAL" clId="{835A495D-8DBC-4AFF-B4F6-F8F80FF80559}" dt="2025-12-05T05:46:58.069" v="2" actId="478"/>
          <ac:spMkLst>
            <pc:docMk/>
            <pc:sldMk cId="0" sldId="259"/>
            <ac:spMk id="6" creationId="{00000000-0000-0000-0000-000000000000}"/>
          </ac:spMkLst>
        </pc:spChg>
        <pc:spChg chg="del topLvl">
          <ac:chgData name="Jevgeņijs Hristaforovs" userId="53817386-295b-4914-a0fe-55ff0b622aba" providerId="ADAL" clId="{835A495D-8DBC-4AFF-B4F6-F8F80FF80559}" dt="2025-12-05T05:47:11.332" v="5" actId="478"/>
          <ac:spMkLst>
            <pc:docMk/>
            <pc:sldMk cId="0" sldId="259"/>
            <ac:spMk id="7" creationId="{00000000-0000-0000-0000-000000000000}"/>
          </ac:spMkLst>
        </pc:spChg>
        <pc:spChg chg="del mod">
          <ac:chgData name="Jevgeņijs Hristaforovs" userId="53817386-295b-4914-a0fe-55ff0b622aba" providerId="ADAL" clId="{835A495D-8DBC-4AFF-B4F6-F8F80FF80559}" dt="2025-12-05T05:48:23.467" v="26" actId="478"/>
          <ac:spMkLst>
            <pc:docMk/>
            <pc:sldMk cId="0" sldId="259"/>
            <ac:spMk id="19" creationId="{00000000-0000-0000-0000-000000000000}"/>
          </ac:spMkLst>
        </pc:spChg>
        <pc:spChg chg="add mod">
          <ac:chgData name="Jevgeņijs Hristaforovs" userId="53817386-295b-4914-a0fe-55ff0b622aba" providerId="ADAL" clId="{835A495D-8DBC-4AFF-B4F6-F8F80FF80559}" dt="2025-12-05T05:49:28.875" v="31" actId="20577"/>
          <ac:spMkLst>
            <pc:docMk/>
            <pc:sldMk cId="0" sldId="259"/>
            <ac:spMk id="20" creationId="{10D3E3B5-2575-B241-201C-F060036F79EF}"/>
          </ac:spMkLst>
        </pc:spChg>
        <pc:spChg chg="add mod">
          <ac:chgData name="Jevgeņijs Hristaforovs" userId="53817386-295b-4914-a0fe-55ff0b622aba" providerId="ADAL" clId="{835A495D-8DBC-4AFF-B4F6-F8F80FF80559}" dt="2025-12-05T05:47:36.770" v="24"/>
          <ac:spMkLst>
            <pc:docMk/>
            <pc:sldMk cId="0" sldId="259"/>
            <ac:spMk id="21" creationId="{8B2BBADE-BA27-DA8F-B80A-007BDA44540D}"/>
          </ac:spMkLst>
        </pc:spChg>
        <pc:grpChg chg="add del">
          <ac:chgData name="Jevgeņijs Hristaforovs" userId="53817386-295b-4914-a0fe-55ff0b622aba" providerId="ADAL" clId="{835A495D-8DBC-4AFF-B4F6-F8F80FF80559}" dt="2025-12-05T05:47:03.339" v="4" actId="478"/>
          <ac:grpSpMkLst>
            <pc:docMk/>
            <pc:sldMk cId="0" sldId="259"/>
            <ac:grpSpMk id="2" creationId="{00000000-0000-0000-0000-000000000000}"/>
          </ac:grpSpMkLst>
        </pc:grpChg>
        <pc:grpChg chg="del">
          <ac:chgData name="Jevgeņijs Hristaforovs" userId="53817386-295b-4914-a0fe-55ff0b622aba" providerId="ADAL" clId="{835A495D-8DBC-4AFF-B4F6-F8F80FF80559}" dt="2025-12-05T05:46:58.069" v="2" actId="478"/>
          <ac:grpSpMkLst>
            <pc:docMk/>
            <pc:sldMk cId="0" sldId="259"/>
            <ac:grpSpMk id="5" creationId="{00000000-0000-0000-0000-000000000000}"/>
          </ac:grpSpMkLst>
        </pc:grpChg>
        <pc:grpChg chg="del">
          <ac:chgData name="Jevgeņijs Hristaforovs" userId="53817386-295b-4914-a0fe-55ff0b622aba" providerId="ADAL" clId="{835A495D-8DBC-4AFF-B4F6-F8F80FF80559}" dt="2025-12-05T05:46:20.114" v="0" actId="478"/>
          <ac:grpSpMkLst>
            <pc:docMk/>
            <pc:sldMk cId="0" sldId="259"/>
            <ac:grpSpMk id="8" creationId="{00000000-0000-0000-0000-000000000000}"/>
          </ac:grpSpMkLst>
        </pc:grpChg>
      </pc:sldChg>
      <pc:sldChg chg="addSp delSp modSp mod">
        <pc:chgData name="Jevgeņijs Hristaforovs" userId="53817386-295b-4914-a0fe-55ff0b622aba" providerId="ADAL" clId="{835A495D-8DBC-4AFF-B4F6-F8F80FF80559}" dt="2025-12-05T05:53:16.002" v="255" actId="1076"/>
        <pc:sldMkLst>
          <pc:docMk/>
          <pc:sldMk cId="0" sldId="281"/>
        </pc:sldMkLst>
        <pc:spChg chg="add del mod">
          <ac:chgData name="Jevgeņijs Hristaforovs" userId="53817386-295b-4914-a0fe-55ff0b622aba" providerId="ADAL" clId="{835A495D-8DBC-4AFF-B4F6-F8F80FF80559}" dt="2025-12-05T05:51:09.429" v="65" actId="1076"/>
          <ac:spMkLst>
            <pc:docMk/>
            <pc:sldMk cId="0" sldId="281"/>
            <ac:spMk id="2" creationId="{00000000-0000-0000-0000-000000000000}"/>
          </ac:spMkLst>
        </pc:spChg>
        <pc:spChg chg="mod">
          <ac:chgData name="Jevgeņijs Hristaforovs" userId="53817386-295b-4914-a0fe-55ff0b622aba" providerId="ADAL" clId="{835A495D-8DBC-4AFF-B4F6-F8F80FF80559}" dt="2025-12-05T05:53:16.002" v="255" actId="1076"/>
          <ac:spMkLst>
            <pc:docMk/>
            <pc:sldMk cId="0" sldId="281"/>
            <ac:spMk id="6" creationId="{00000000-0000-0000-0000-000000000000}"/>
          </ac:spMkLst>
        </pc:spChg>
        <pc:spChg chg="del">
          <ac:chgData name="Jevgeņijs Hristaforovs" userId="53817386-295b-4914-a0fe-55ff0b622aba" providerId="ADAL" clId="{835A495D-8DBC-4AFF-B4F6-F8F80FF80559}" dt="2025-12-05T05:51:20.026" v="66" actId="478"/>
          <ac:spMkLst>
            <pc:docMk/>
            <pc:sldMk cId="0" sldId="281"/>
            <ac:spMk id="7" creationId="{00000000-0000-0000-0000-000000000000}"/>
          </ac:spMkLst>
        </pc:spChg>
        <pc:spChg chg="add del">
          <ac:chgData name="Jevgeņijs Hristaforovs" userId="53817386-295b-4914-a0fe-55ff0b622aba" providerId="ADAL" clId="{835A495D-8DBC-4AFF-B4F6-F8F80FF80559}" dt="2025-12-05T05:50:21.588" v="45" actId="22"/>
          <ac:spMkLst>
            <pc:docMk/>
            <pc:sldMk cId="0" sldId="281"/>
            <ac:spMk id="9" creationId="{1144A97B-35B0-A8B1-75FD-F07A0DD127C2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atbalsts@vdaa.gov.lv" TargetMode="External"/><Relationship Id="rId5" Type="http://schemas.openxmlformats.org/officeDocument/2006/relationships/hyperlink" Target="https://www.vdaa.gov.lv/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-19050" y="0"/>
            <a:ext cx="7808972" cy="10287000"/>
            <a:chOff x="0" y="0"/>
            <a:chExt cx="10411962" cy="13716000"/>
          </a:xfrm>
        </p:grpSpPr>
        <p:sp>
          <p:nvSpPr>
            <p:cNvPr id="5" name="Freeform 5" descr="Free Close-up of green network cables plugged into server ports, showcasing technology setup. Stock Photo"/>
            <p:cNvSpPr/>
            <p:nvPr/>
          </p:nvSpPr>
          <p:spPr>
            <a:xfrm>
              <a:off x="0" y="0"/>
              <a:ext cx="10411968" cy="13716000"/>
            </a:xfrm>
            <a:custGeom>
              <a:avLst/>
              <a:gdLst/>
              <a:ahLst/>
              <a:cxnLst/>
              <a:rect l="l" t="t" r="r" b="b"/>
              <a:pathLst>
                <a:path w="10411968" h="13716000">
                  <a:moveTo>
                    <a:pt x="0" y="0"/>
                  </a:moveTo>
                  <a:lnTo>
                    <a:pt x="10411968" y="0"/>
                  </a:lnTo>
                  <a:lnTo>
                    <a:pt x="10411968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r="-97601" b="-14"/>
              </a:stretch>
            </a:blipFill>
          </p:spPr>
          <p:txBody>
            <a:bodyPr/>
            <a:lstStyle/>
            <a:p>
              <a:endParaRPr lang="lv-LV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372600" y="3038425"/>
            <a:ext cx="6791403" cy="1429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27"/>
              </a:lnSpc>
            </a:pPr>
            <a:r>
              <a:rPr lang="en-US" sz="4800" b="1" dirty="0">
                <a:solidFill>
                  <a:srgbClr val="4A773C"/>
                </a:solidFill>
                <a:latin typeface="Verdana Pro Bold"/>
                <a:ea typeface="Verdana Pro Bold"/>
                <a:cs typeface="Verdana Pro Bold"/>
                <a:sym typeface="Verdana Pro Bold"/>
              </a:rPr>
              <a:t>Latvian geospatial data sharing</a:t>
            </a:r>
          </a:p>
        </p:txBody>
      </p:sp>
      <p:sp>
        <p:nvSpPr>
          <p:cNvPr id="8" name="Freeform 8"/>
          <p:cNvSpPr/>
          <p:nvPr/>
        </p:nvSpPr>
        <p:spPr>
          <a:xfrm>
            <a:off x="15830123" y="502870"/>
            <a:ext cx="1877054" cy="1962147"/>
          </a:xfrm>
          <a:custGeom>
            <a:avLst/>
            <a:gdLst/>
            <a:ahLst/>
            <a:cxnLst/>
            <a:rect l="l" t="t" r="r" b="b"/>
            <a:pathLst>
              <a:path w="1877054" h="1962147">
                <a:moveTo>
                  <a:pt x="0" y="0"/>
                </a:moveTo>
                <a:lnTo>
                  <a:pt x="1877053" y="0"/>
                </a:lnTo>
                <a:lnTo>
                  <a:pt x="1877053" y="1962147"/>
                </a:lnTo>
                <a:lnTo>
                  <a:pt x="0" y="19621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36" r="-236"/>
            </a:stretch>
          </a:blipFill>
        </p:spPr>
        <p:txBody>
          <a:bodyPr/>
          <a:lstStyle/>
          <a:p>
            <a:endParaRPr lang="lv-LV"/>
          </a:p>
        </p:txBody>
      </p:sp>
      <p:grpSp>
        <p:nvGrpSpPr>
          <p:cNvPr id="9" name="Group 9"/>
          <p:cNvGrpSpPr/>
          <p:nvPr/>
        </p:nvGrpSpPr>
        <p:grpSpPr>
          <a:xfrm>
            <a:off x="15830124" y="8179949"/>
            <a:ext cx="1910374" cy="1820734"/>
            <a:chOff x="0" y="0"/>
            <a:chExt cx="2547166" cy="242764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47112" cy="2427732"/>
            </a:xfrm>
            <a:custGeom>
              <a:avLst/>
              <a:gdLst/>
              <a:ahLst/>
              <a:cxnLst/>
              <a:rect l="l" t="t" r="r" b="b"/>
              <a:pathLst>
                <a:path w="2547112" h="2427732">
                  <a:moveTo>
                    <a:pt x="1273556" y="0"/>
                  </a:moveTo>
                  <a:cubicBezTo>
                    <a:pt x="570230" y="0"/>
                    <a:pt x="0" y="543433"/>
                    <a:pt x="0" y="1213866"/>
                  </a:cubicBezTo>
                  <a:cubicBezTo>
                    <a:pt x="0" y="1884299"/>
                    <a:pt x="570230" y="2427732"/>
                    <a:pt x="1273556" y="2427732"/>
                  </a:cubicBezTo>
                  <a:cubicBezTo>
                    <a:pt x="1976882" y="2427732"/>
                    <a:pt x="2547112" y="1884299"/>
                    <a:pt x="2547112" y="1213866"/>
                  </a:cubicBezTo>
                  <a:cubicBezTo>
                    <a:pt x="2547112" y="543433"/>
                    <a:pt x="1977009" y="0"/>
                    <a:pt x="1273556" y="0"/>
                  </a:cubicBezTo>
                  <a:close/>
                </a:path>
              </a:pathLst>
            </a:custGeom>
            <a:solidFill>
              <a:srgbClr val="4A773C"/>
            </a:solidFill>
          </p:spPr>
          <p:txBody>
            <a:bodyPr/>
            <a:lstStyle/>
            <a:p>
              <a:endParaRPr lang="lv-LV"/>
            </a:p>
          </p:txBody>
        </p:sp>
      </p:grpSp>
      <p:sp>
        <p:nvSpPr>
          <p:cNvPr id="11" name="Freeform 11"/>
          <p:cNvSpPr/>
          <p:nvPr/>
        </p:nvSpPr>
        <p:spPr>
          <a:xfrm flipH="1">
            <a:off x="16312586" y="8796234"/>
            <a:ext cx="945451" cy="588165"/>
          </a:xfrm>
          <a:custGeom>
            <a:avLst/>
            <a:gdLst/>
            <a:ahLst/>
            <a:cxnLst/>
            <a:rect l="l" t="t" r="r" b="b"/>
            <a:pathLst>
              <a:path w="945451" h="588165">
                <a:moveTo>
                  <a:pt x="945451" y="0"/>
                </a:moveTo>
                <a:lnTo>
                  <a:pt x="0" y="0"/>
                </a:lnTo>
                <a:lnTo>
                  <a:pt x="0" y="588165"/>
                </a:lnTo>
                <a:lnTo>
                  <a:pt x="945451" y="588165"/>
                </a:lnTo>
                <a:lnTo>
                  <a:pt x="94545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2242" b="-2242"/>
            </a:stretch>
          </a:blipFill>
        </p:spPr>
        <p:txBody>
          <a:bodyPr/>
          <a:lstStyle/>
          <a:p>
            <a:endParaRPr lang="lv-LV"/>
          </a:p>
        </p:txBody>
      </p:sp>
      <p:grpSp>
        <p:nvGrpSpPr>
          <p:cNvPr id="12" name="Group 12"/>
          <p:cNvGrpSpPr/>
          <p:nvPr/>
        </p:nvGrpSpPr>
        <p:grpSpPr>
          <a:xfrm>
            <a:off x="-158969" y="3390900"/>
            <a:ext cx="10208038" cy="5121526"/>
            <a:chOff x="0" y="0"/>
            <a:chExt cx="13610718" cy="682870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610717" cy="6828663"/>
            </a:xfrm>
            <a:custGeom>
              <a:avLst/>
              <a:gdLst/>
              <a:ahLst/>
              <a:cxnLst/>
              <a:rect l="l" t="t" r="r" b="b"/>
              <a:pathLst>
                <a:path w="13610717" h="6828663">
                  <a:moveTo>
                    <a:pt x="0" y="0"/>
                  </a:moveTo>
                  <a:lnTo>
                    <a:pt x="13610717" y="0"/>
                  </a:lnTo>
                  <a:lnTo>
                    <a:pt x="13610717" y="6828663"/>
                  </a:lnTo>
                  <a:lnTo>
                    <a:pt x="0" y="6828663"/>
                  </a:lnTo>
                  <a:close/>
                </a:path>
              </a:pathLst>
            </a:custGeom>
            <a:blipFill>
              <a:blip r:embed="rId7"/>
              <a:stretch>
                <a:fillRect t="-6080" b="-6081"/>
              </a:stretch>
            </a:blipFill>
          </p:spPr>
          <p:txBody>
            <a:bodyPr/>
            <a:lstStyle/>
            <a:p>
              <a:endParaRPr lang="lv-LV"/>
            </a:p>
          </p:txBody>
        </p:sp>
      </p:grpSp>
      <p:sp>
        <p:nvSpPr>
          <p:cNvPr id="14" name="AutoShape 14"/>
          <p:cNvSpPr/>
          <p:nvPr/>
        </p:nvSpPr>
        <p:spPr>
          <a:xfrm>
            <a:off x="9372600" y="4809557"/>
            <a:ext cx="6457523" cy="10580"/>
          </a:xfrm>
          <a:prstGeom prst="line">
            <a:avLst/>
          </a:prstGeom>
          <a:ln w="38100" cap="flat">
            <a:solidFill>
              <a:srgbClr val="134E1A">
                <a:alpha val="48627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lv-LV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290514" y="3869564"/>
            <a:ext cx="6138847" cy="6031427"/>
          </a:xfrm>
          <a:custGeom>
            <a:avLst/>
            <a:gdLst/>
            <a:ahLst/>
            <a:cxnLst/>
            <a:rect l="l" t="t" r="r" b="b"/>
            <a:pathLst>
              <a:path w="6138847" h="6031427">
                <a:moveTo>
                  <a:pt x="0" y="0"/>
                </a:moveTo>
                <a:lnTo>
                  <a:pt x="6138848" y="0"/>
                </a:lnTo>
                <a:lnTo>
                  <a:pt x="6138848" y="6031427"/>
                </a:lnTo>
                <a:lnTo>
                  <a:pt x="0" y="60314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3000"/>
            </a:blip>
            <a:stretch>
              <a:fillRect l="-4068" t="-32719" r="-5821" b="-35366"/>
            </a:stretch>
          </a:blipFill>
        </p:spPr>
        <p:txBody>
          <a:bodyPr/>
          <a:lstStyle/>
          <a:p>
            <a:endParaRPr lang="lv-LV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006704" cy="2965195"/>
            <a:chOff x="0" y="0"/>
            <a:chExt cx="24008939" cy="3953594"/>
          </a:xfrm>
        </p:grpSpPr>
        <p:sp>
          <p:nvSpPr>
            <p:cNvPr id="4" name="Freeform 4"/>
            <p:cNvSpPr/>
            <p:nvPr/>
          </p:nvSpPr>
          <p:spPr>
            <a:xfrm>
              <a:off x="22360983" y="461981"/>
              <a:ext cx="1647956" cy="1722664"/>
            </a:xfrm>
            <a:custGeom>
              <a:avLst/>
              <a:gdLst/>
              <a:ahLst/>
              <a:cxnLst/>
              <a:rect l="l" t="t" r="r" b="b"/>
              <a:pathLst>
                <a:path w="1647956" h="1722664">
                  <a:moveTo>
                    <a:pt x="0" y="0"/>
                  </a:moveTo>
                  <a:lnTo>
                    <a:pt x="1647956" y="0"/>
                  </a:lnTo>
                  <a:lnTo>
                    <a:pt x="1647956" y="1722664"/>
                  </a:lnTo>
                  <a:lnTo>
                    <a:pt x="0" y="17226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t="-39" b="-39"/>
              </a:stretch>
            </a:blipFill>
          </p:spPr>
          <p:txBody>
            <a:bodyPr/>
            <a:lstStyle/>
            <a:p>
              <a:endParaRPr lang="lv-LV"/>
            </a:p>
          </p:txBody>
        </p:sp>
        <p:sp>
          <p:nvSpPr>
            <p:cNvPr id="5" name="Freeform 5"/>
            <p:cNvSpPr/>
            <p:nvPr/>
          </p:nvSpPr>
          <p:spPr>
            <a:xfrm>
              <a:off x="0" y="0"/>
              <a:ext cx="22561765" cy="3953594"/>
            </a:xfrm>
            <a:custGeom>
              <a:avLst/>
              <a:gdLst/>
              <a:ahLst/>
              <a:cxnLst/>
              <a:rect l="l" t="t" r="r" b="b"/>
              <a:pathLst>
                <a:path w="22561765" h="3953594">
                  <a:moveTo>
                    <a:pt x="0" y="0"/>
                  </a:moveTo>
                  <a:lnTo>
                    <a:pt x="22561765" y="0"/>
                  </a:lnTo>
                  <a:lnTo>
                    <a:pt x="22561765" y="3953594"/>
                  </a:lnTo>
                  <a:lnTo>
                    <a:pt x="0" y="39535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lv-LV"/>
            </a:p>
          </p:txBody>
        </p:sp>
      </p:grpSp>
      <p:sp>
        <p:nvSpPr>
          <p:cNvPr id="9" name="Freeform 9"/>
          <p:cNvSpPr/>
          <p:nvPr/>
        </p:nvSpPr>
        <p:spPr>
          <a:xfrm>
            <a:off x="8072438" y="9331801"/>
            <a:ext cx="10215562" cy="972879"/>
          </a:xfrm>
          <a:custGeom>
            <a:avLst/>
            <a:gdLst/>
            <a:ahLst/>
            <a:cxnLst/>
            <a:rect l="l" t="t" r="r" b="b"/>
            <a:pathLst>
              <a:path w="10215562" h="972879">
                <a:moveTo>
                  <a:pt x="0" y="0"/>
                </a:moveTo>
                <a:lnTo>
                  <a:pt x="10215562" y="0"/>
                </a:lnTo>
                <a:lnTo>
                  <a:pt x="10215562" y="972879"/>
                </a:lnTo>
                <a:lnTo>
                  <a:pt x="0" y="97287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lv-LV"/>
          </a:p>
        </p:txBody>
      </p:sp>
      <p:sp>
        <p:nvSpPr>
          <p:cNvPr id="14" name="TextBox 14"/>
          <p:cNvSpPr txBox="1"/>
          <p:nvPr/>
        </p:nvSpPr>
        <p:spPr>
          <a:xfrm>
            <a:off x="541435" y="3390900"/>
            <a:ext cx="14393765" cy="6821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000" b="1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Metadata Standards Used</a:t>
            </a: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  <a:endParaRPr lang="lv-LV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Latvian metadata: ISO 19139 + additional fields</a:t>
            </a:r>
            <a:r>
              <a:rPr lang="lv-LV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;</a:t>
            </a:r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INSPIRE metadata: ISO 19139 without additional fields</a:t>
            </a:r>
            <a:r>
              <a:rPr lang="lv-LV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/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en-US" sz="3000" b="1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Metadata Management</a:t>
            </a: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/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All metadata created and stored in </a:t>
            </a:r>
            <a:r>
              <a:rPr lang="en-US" sz="30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GeoNetwork</a:t>
            </a: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via API</a:t>
            </a:r>
            <a:r>
              <a:rPr lang="lv-LV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;</a:t>
            </a:r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Separate CSW services: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Latvian metadata → Open Data portal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INSPIRE metadata → European Geoportal</a:t>
            </a:r>
            <a:r>
              <a:rPr lang="lv-LV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lv-LV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en-US" sz="3000" b="1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Flexibility</a:t>
            </a: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/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Latvian </a:t>
            </a:r>
            <a:r>
              <a:rPr lang="en-US" sz="30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geoproducts</a:t>
            </a: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allow fewer mandatory fields for easier publication</a:t>
            </a:r>
            <a:r>
              <a:rPr lang="lv-LV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;</a:t>
            </a:r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INSPIRE requires strict compliance with ISO scheme</a:t>
            </a:r>
            <a:r>
              <a:rPr lang="lv-LV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558"/>
              </a:lnSpc>
            </a:pPr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08778" y="1403227"/>
            <a:ext cx="10291846" cy="470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  <a:spcBef>
                <a:spcPct val="0"/>
              </a:spcBef>
            </a:pPr>
            <a:r>
              <a:rPr lang="lv-LV" sz="4800" b="1" dirty="0" err="1">
                <a:solidFill>
                  <a:srgbClr val="4A773C"/>
                </a:solidFill>
                <a:latin typeface="Poppins Bold"/>
                <a:ea typeface="Poppins Bold"/>
                <a:cs typeface="Poppins Bold"/>
                <a:sym typeface="Poppins Bold"/>
              </a:rPr>
              <a:t>Current</a:t>
            </a:r>
            <a:r>
              <a:rPr lang="lv-LV" sz="4800" b="1" dirty="0">
                <a:solidFill>
                  <a:srgbClr val="4A773C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lv-LV" sz="4800" b="1" dirty="0" err="1">
                <a:solidFill>
                  <a:srgbClr val="4A773C"/>
                </a:solidFill>
                <a:latin typeface="Poppins Bold"/>
                <a:ea typeface="Poppins Bold"/>
                <a:cs typeface="Poppins Bold"/>
                <a:sym typeface="Poppins Bold"/>
              </a:rPr>
              <a:t>situation</a:t>
            </a:r>
            <a:endParaRPr lang="en-US" sz="4800" b="1" dirty="0">
              <a:solidFill>
                <a:srgbClr val="4A773C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006704" cy="2965195"/>
            <a:chOff x="0" y="0"/>
            <a:chExt cx="24008939" cy="3953594"/>
          </a:xfrm>
        </p:grpSpPr>
        <p:sp>
          <p:nvSpPr>
            <p:cNvPr id="3" name="Freeform 3"/>
            <p:cNvSpPr/>
            <p:nvPr/>
          </p:nvSpPr>
          <p:spPr>
            <a:xfrm>
              <a:off x="22360983" y="461981"/>
              <a:ext cx="1647956" cy="1722664"/>
            </a:xfrm>
            <a:custGeom>
              <a:avLst/>
              <a:gdLst/>
              <a:ahLst/>
              <a:cxnLst/>
              <a:rect l="l" t="t" r="r" b="b"/>
              <a:pathLst>
                <a:path w="1647956" h="1722664">
                  <a:moveTo>
                    <a:pt x="0" y="0"/>
                  </a:moveTo>
                  <a:lnTo>
                    <a:pt x="1647956" y="0"/>
                  </a:lnTo>
                  <a:lnTo>
                    <a:pt x="1647956" y="1722664"/>
                  </a:lnTo>
                  <a:lnTo>
                    <a:pt x="0" y="17226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t="-39" b="-39"/>
              </a:stretch>
            </a:blipFill>
          </p:spPr>
          <p:txBody>
            <a:bodyPr/>
            <a:lstStyle/>
            <a:p>
              <a:endParaRPr lang="lv-LV"/>
            </a:p>
          </p:txBody>
        </p:sp>
        <p:sp>
          <p:nvSpPr>
            <p:cNvPr id="4" name="Freeform 4"/>
            <p:cNvSpPr/>
            <p:nvPr/>
          </p:nvSpPr>
          <p:spPr>
            <a:xfrm>
              <a:off x="0" y="0"/>
              <a:ext cx="22561765" cy="3953594"/>
            </a:xfrm>
            <a:custGeom>
              <a:avLst/>
              <a:gdLst/>
              <a:ahLst/>
              <a:cxnLst/>
              <a:rect l="l" t="t" r="r" b="b"/>
              <a:pathLst>
                <a:path w="22561765" h="3953594">
                  <a:moveTo>
                    <a:pt x="0" y="0"/>
                  </a:moveTo>
                  <a:lnTo>
                    <a:pt x="22561765" y="0"/>
                  </a:lnTo>
                  <a:lnTo>
                    <a:pt x="22561765" y="3953594"/>
                  </a:lnTo>
                  <a:lnTo>
                    <a:pt x="0" y="39535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lv-LV"/>
            </a:p>
          </p:txBody>
        </p:sp>
      </p:grpSp>
      <p:sp>
        <p:nvSpPr>
          <p:cNvPr id="20" name="TextBox 14">
            <a:extLst>
              <a:ext uri="{FF2B5EF4-FFF2-40B4-BE49-F238E27FC236}">
                <a16:creationId xmlns:a16="http://schemas.microsoft.com/office/drawing/2014/main" id="{10D3E3B5-2575-B241-201C-F060036F79EF}"/>
              </a:ext>
            </a:extLst>
          </p:cNvPr>
          <p:cNvSpPr txBox="1"/>
          <p:nvPr/>
        </p:nvSpPr>
        <p:spPr>
          <a:xfrm>
            <a:off x="541435" y="3390900"/>
            <a:ext cx="14393765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 the future, will metadata have to be submitted in ISO and </a:t>
            </a:r>
            <a:r>
              <a:rPr lang="en-US" sz="30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GeoDCAT</a:t>
            </a:r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-AP v3 formats, or is a single format planned?</a:t>
            </a:r>
            <a:endParaRPr lang="lv-LV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en-US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It is necessary to understand what work will need to be done in connection with the transition to the new data submission format</a:t>
            </a:r>
            <a:r>
              <a:rPr lang="lv-LV" sz="3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lang="en-US" sz="3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" name="TextBox 15">
            <a:extLst>
              <a:ext uri="{FF2B5EF4-FFF2-40B4-BE49-F238E27FC236}">
                <a16:creationId xmlns:a16="http://schemas.microsoft.com/office/drawing/2014/main" id="{8B2BBADE-BA27-DA8F-B80A-007BDA44540D}"/>
              </a:ext>
            </a:extLst>
          </p:cNvPr>
          <p:cNvSpPr txBox="1"/>
          <p:nvPr/>
        </p:nvSpPr>
        <p:spPr>
          <a:xfrm>
            <a:off x="508778" y="1403227"/>
            <a:ext cx="10291846" cy="470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0"/>
              </a:lnSpc>
              <a:spcBef>
                <a:spcPct val="0"/>
              </a:spcBef>
            </a:pPr>
            <a:r>
              <a:rPr lang="en-US" sz="4800" b="1">
                <a:solidFill>
                  <a:srgbClr val="4A773C"/>
                </a:solidFill>
                <a:latin typeface="Poppins Bold"/>
                <a:ea typeface="Poppins Bold"/>
                <a:cs typeface="Poppins Bold"/>
                <a:sym typeface="Poppins Bold"/>
              </a:rPr>
              <a:t>Expectations from Phase 2</a:t>
            </a:r>
            <a:endParaRPr lang="en-US" sz="4800" b="1" dirty="0">
              <a:solidFill>
                <a:srgbClr val="4A773C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86000" y="3162300"/>
            <a:ext cx="7482166" cy="1477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4800" b="1" dirty="0">
                <a:solidFill>
                  <a:srgbClr val="134E1A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 for your attention</a:t>
            </a:r>
            <a:r>
              <a:rPr lang="lv-LV" sz="4800" b="1" dirty="0">
                <a:solidFill>
                  <a:srgbClr val="134E1A"/>
                </a:solidFill>
                <a:latin typeface="Poppins Bold"/>
                <a:ea typeface="Poppins Bold"/>
                <a:cs typeface="Poppins Bold"/>
                <a:sym typeface="Poppins Bold"/>
              </a:rPr>
              <a:t>!</a:t>
            </a:r>
            <a:endParaRPr lang="en-US" sz="4800" b="1" dirty="0">
              <a:solidFill>
                <a:srgbClr val="134E1A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263300" y="326181"/>
            <a:ext cx="885825" cy="925983"/>
          </a:xfrm>
          <a:custGeom>
            <a:avLst/>
            <a:gdLst/>
            <a:ahLst/>
            <a:cxnLst/>
            <a:rect l="l" t="t" r="r" b="b"/>
            <a:pathLst>
              <a:path w="885825" h="925983">
                <a:moveTo>
                  <a:pt x="0" y="0"/>
                </a:moveTo>
                <a:lnTo>
                  <a:pt x="885824" y="0"/>
                </a:lnTo>
                <a:lnTo>
                  <a:pt x="885824" y="925983"/>
                </a:lnTo>
                <a:lnTo>
                  <a:pt x="0" y="9259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33" r="-133"/>
            </a:stretch>
          </a:blipFill>
        </p:spPr>
        <p:txBody>
          <a:bodyPr/>
          <a:lstStyle/>
          <a:p>
            <a:endParaRPr lang="lv-LV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1507552" y="0"/>
            <a:ext cx="6858000" cy="10287000"/>
            <a:chOff x="0" y="0"/>
            <a:chExt cx="9144000" cy="13716000"/>
          </a:xfrm>
        </p:grpSpPr>
        <p:sp>
          <p:nvSpPr>
            <p:cNvPr id="5" name="Freeform 5" descr="Free Blue and yellow optical fiber cables connected to ports in a server room. Stock Photo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lv-LV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06212" y="8118165"/>
            <a:ext cx="10476110" cy="1820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6"/>
              </a:lnSpc>
            </a:pPr>
            <a:r>
              <a:rPr lang="en-US" sz="2497" b="1" dirty="0">
                <a:solidFill>
                  <a:srgbClr val="0B240E"/>
                </a:solidFill>
                <a:latin typeface="Poppins"/>
                <a:ea typeface="Poppins"/>
                <a:cs typeface="Poppins"/>
                <a:sym typeface="Poppins"/>
              </a:rPr>
              <a:t>VDAA contacts:</a:t>
            </a:r>
            <a:r>
              <a:rPr lang="lv-LV" sz="2497" b="1" dirty="0">
                <a:solidFill>
                  <a:srgbClr val="0B240E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97" u="sng" dirty="0">
                <a:solidFill>
                  <a:srgbClr val="0B240E"/>
                </a:solidFill>
                <a:latin typeface="Poppins"/>
                <a:ea typeface="Poppins"/>
                <a:cs typeface="Poppins"/>
                <a:sym typeface="Poppins"/>
                <a:hlinkClick r:id="rId5" tooltip="https://www.vdaa.gov.lv/"/>
              </a:rPr>
              <a:t>https://www.vdaa.gov.lv</a:t>
            </a:r>
            <a:r>
              <a:rPr lang="en-US" sz="2497" dirty="0">
                <a:solidFill>
                  <a:srgbClr val="0B240E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3596"/>
              </a:lnSpc>
            </a:pPr>
            <a:r>
              <a:rPr lang="en-US" sz="2497" b="1" dirty="0">
                <a:solidFill>
                  <a:srgbClr val="0B240E"/>
                </a:solidFill>
                <a:latin typeface="Poppins"/>
                <a:ea typeface="Poppins"/>
                <a:cs typeface="Poppins"/>
                <a:sym typeface="Poppins"/>
              </a:rPr>
              <a:t>Consultations on VDAA solutions: </a:t>
            </a:r>
            <a:r>
              <a:rPr lang="en-US" sz="2497" u="sng" dirty="0">
                <a:solidFill>
                  <a:srgbClr val="0B240E"/>
                </a:solidFill>
                <a:latin typeface="Poppins"/>
                <a:ea typeface="Poppins"/>
                <a:cs typeface="Poppins"/>
                <a:sym typeface="Poppins"/>
                <a:hlinkClick r:id="rId6" tooltip="mailto:atbalsts@vdaa.gov.lv"/>
              </a:rPr>
              <a:t>atbalsts@vdaa.gov.lv</a:t>
            </a:r>
            <a:r>
              <a:rPr lang="en-US" sz="2497" dirty="0">
                <a:solidFill>
                  <a:srgbClr val="0B240E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lv-LV" sz="2497" dirty="0">
                <a:solidFill>
                  <a:srgbClr val="0B240E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97" dirty="0">
                <a:solidFill>
                  <a:srgbClr val="0B240E"/>
                </a:solidFill>
                <a:latin typeface="Poppins"/>
                <a:ea typeface="Poppins"/>
                <a:cs typeface="Poppins"/>
                <a:sym typeface="Poppins"/>
              </a:rPr>
              <a:t>indicating the name of the component/solution in the subject line of the email. 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176</Words>
  <Application>Microsoft Office PowerPoint</Application>
  <PresentationFormat>Custom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Verdana Pro Bold</vt:lpstr>
      <vt:lpstr>Calibri</vt:lpstr>
      <vt:lpstr>Poppins Bold</vt:lpstr>
      <vt:lpstr>Poppins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DAGR_05.12.</dc:title>
  <dc:creator>Jevgeņijs Hristaforovs</dc:creator>
  <cp:lastModifiedBy>Jevgeņijs Hristaforovs</cp:lastModifiedBy>
  <cp:revision>2</cp:revision>
  <dcterms:created xsi:type="dcterms:W3CDTF">2006-08-16T00:00:00Z</dcterms:created>
  <dcterms:modified xsi:type="dcterms:W3CDTF">2025-12-05T05:53:16Z</dcterms:modified>
  <dc:identifier>DAG6Q-s72zs</dc:identifier>
</cp:coreProperties>
</file>

<file path=docProps/thumbnail.jpeg>
</file>